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9"/>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 id="873" r:id="rId16"/>
    <p:sldId id="874" r:id="rId17"/>
    <p:sldId id="875" r:id="rId18"/>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第一部分　基础过关篇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基础训练　</a:t>
            </a:r>
            <a:r>
              <a:rPr lang="en-US" altLang="zh-CN" sz="4800" b="0" dirty="0" smtClean="0">
                <a:solidFill>
                  <a:srgbClr val="000000"/>
                </a:solidFill>
                <a:latin typeface="微软雅黑" pitchFamily="34" charset="-122"/>
                <a:ea typeface="微软雅黑" pitchFamily="34" charset="-122"/>
                <a:cs typeface="微软雅黑" panose="020B0503020204020204" pitchFamily="34" charset="-122"/>
              </a:rPr>
              <a:t>6</a:t>
            </a:r>
            <a:endParaRPr lang="zh-CN" altLang="en-US" sz="4800" b="0" dirty="0">
              <a:solidFill>
                <a:srgbClr val="000000"/>
              </a:solidFill>
              <a:latin typeface="微软雅黑" pitchFamily="34" charset="-122"/>
              <a:ea typeface="微软雅黑"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416320"/>
          </a:xfrm>
        </p:spPr>
        <p:txBody>
          <a:bodyPr/>
          <a:lstStyle/>
          <a:p>
            <a:pPr algn="dist"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细节理解题。根据第一段中的</a:t>
            </a:r>
            <a:r>
              <a:rPr lang="en-US"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 was the </a:t>
            </a:r>
            <a:r>
              <a:rPr lang="en-US" altLang="zh-CN"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beginning</a:t>
            </a:r>
          </a:p>
          <a:p>
            <a:pPr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of World War Ⅱ and her family had to leave their country as soon as possible.”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可知，凯西和她的家人离开了他们的国家，因为他们想远离战争。故选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873700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would Eliza most probably do after the dinner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She gave the silk scarf to Monica.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She went for another job interview.</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She showed Monica around California.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She took Monica to meet her grandmother</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610247" y="937295"/>
            <a:ext cx="4824536" cy="561478"/>
          </a:xfrm>
          <a:prstGeom prst="rect">
            <a:avLst/>
          </a:prstGeom>
        </p:spPr>
      </p:pic>
      <p:sp>
        <p:nvSpPr>
          <p:cNvPr id="4" name="矩形 3"/>
          <p:cNvSpPr/>
          <p:nvPr/>
        </p:nvSpPr>
        <p:spPr>
          <a:xfrm>
            <a:off x="1164158" y="925972"/>
            <a:ext cx="518091" cy="646331"/>
          </a:xfrm>
          <a:prstGeom prst="rect">
            <a:avLst/>
          </a:prstGeom>
        </p:spPr>
        <p:txBody>
          <a:bodyPr wrap="none">
            <a:spAutoFit/>
          </a:bodyPr>
          <a:lstStyle/>
          <a:p>
            <a:r>
              <a:rPr lang="en-US" altLang="zh-CN" sz="3600"/>
              <a:t>D</a:t>
            </a:r>
            <a:endParaRPr lang="zh-CN" altLang="en-US"/>
          </a:p>
        </p:txBody>
      </p:sp>
    </p:spTree>
    <p:extLst>
      <p:ext uri="{BB962C8B-B14F-4D97-AF65-F5344CB8AC3E}">
        <p14:creationId xmlns:p14="http://schemas.microsoft.com/office/powerpoint/2010/main" val="417110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2480166"/>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推理判断题。根据文章最后可知，这位老妇人就是伊莉莎奶奶儿时的好友莫妮卡，由此可以推断出晚餐后伊莉莎会带莫妮卡去见她的奶奶。故选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727163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360854" y="852887"/>
            <a:ext cx="2488351" cy="1066435"/>
          </a:xfrm>
          <a:prstGeom prst="rect">
            <a:avLst/>
          </a:prstGeom>
        </p:spPr>
      </p:pic>
      <p:pic>
        <p:nvPicPr>
          <p:cNvPr id="5" name="图片 4"/>
          <p:cNvPicPr>
            <a:picLocks noChangeAspect="1"/>
          </p:cNvPicPr>
          <p:nvPr/>
        </p:nvPicPr>
        <p:blipFill>
          <a:blip r:embed="rId3"/>
          <a:stretch>
            <a:fillRect/>
          </a:stretch>
        </p:blipFill>
        <p:spPr>
          <a:xfrm>
            <a:off x="2422798" y="1447080"/>
            <a:ext cx="819150" cy="933450"/>
          </a:xfrm>
          <a:prstGeom prst="rect">
            <a:avLst/>
          </a:prstGeom>
        </p:spPr>
      </p:pic>
      <p:sp>
        <p:nvSpPr>
          <p:cNvPr id="2" name="内容占位符 1"/>
          <p:cNvSpPr>
            <a:spLocks noGrp="1"/>
          </p:cNvSpPr>
          <p:nvPr>
            <p:ph idx="1"/>
          </p:nvPr>
        </p:nvSpPr>
        <p:spPr>
          <a:xfrm>
            <a:off x="360854" y="1015032"/>
            <a:ext cx="11485848" cy="4142160"/>
          </a:xfrm>
        </p:spPr>
        <p:txBody>
          <a:bodyPr/>
          <a:lstStyle/>
          <a:p>
            <a:pPr hangingPunct="0">
              <a:spcAft>
                <a:spcPts val="0"/>
              </a:spcAft>
            </a:pP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推断</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文章后续发展</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第一步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通读首段内容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推断文章的主题。</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第二步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概括每段的主旨句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理清文章的发展脉络。</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第三步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分析末段的观点和结论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找出未解决的问题。</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第四步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根据最后一段的问题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猜测事情在未来的发展。</a:t>
            </a:r>
            <a:endParaRPr lang="zh-CN" altLang="en-US"/>
          </a:p>
        </p:txBody>
      </p:sp>
    </p:spTree>
    <p:extLst>
      <p:ext uri="{BB962C8B-B14F-4D97-AF65-F5344CB8AC3E}">
        <p14:creationId xmlns:p14="http://schemas.microsoft.com/office/powerpoint/2010/main" val="31512883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147739"/>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can we know from the passage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Eliza went to the restaurant to meet Monica.</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Eliza and Monica were wearing the same scarf.</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 scarf made Monica think of her best friend.</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Monica waited for Kathy for many years in California</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129654" y="925972"/>
            <a:ext cx="518091" cy="646331"/>
          </a:xfrm>
          <a:prstGeom prst="rect">
            <a:avLst/>
          </a:prstGeom>
        </p:spPr>
        <p:txBody>
          <a:bodyPr wrap="none">
            <a:spAutoFit/>
          </a:bodyPr>
          <a:lstStyle/>
          <a:p>
            <a:r>
              <a:rPr lang="en-US" altLang="zh-CN" sz="3600" smtClean="0"/>
              <a:t>C</a:t>
            </a:r>
            <a:endParaRPr lang="zh-CN" altLang="en-US"/>
          </a:p>
        </p:txBody>
      </p:sp>
    </p:spTree>
    <p:extLst>
      <p:ext uri="{BB962C8B-B14F-4D97-AF65-F5344CB8AC3E}">
        <p14:creationId xmlns:p14="http://schemas.microsoft.com/office/powerpoint/2010/main" val="5413063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4142160"/>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细节理解题。根据倒数第四段中的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“but you make me think of—someone I once knew”</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以及</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“My best friend looked like you and used to wear a scarf just like the one you’re wearing around your neck.”</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可知，这条围巾让莫妮卡想起了她最好的朋友。故选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454863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What’s the best title of this passage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 Gift from Parents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A Scarf of Luck</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 Successful Interview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A Story in the War</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717864" y="908721"/>
            <a:ext cx="3970657" cy="653448"/>
          </a:xfrm>
          <a:prstGeom prst="rect">
            <a:avLst/>
          </a:prstGeom>
        </p:spPr>
      </p:pic>
      <p:sp>
        <p:nvSpPr>
          <p:cNvPr id="4" name="矩形 3"/>
          <p:cNvSpPr/>
          <p:nvPr/>
        </p:nvSpPr>
        <p:spPr>
          <a:xfrm>
            <a:off x="1129654" y="925972"/>
            <a:ext cx="492443" cy="646331"/>
          </a:xfrm>
          <a:prstGeom prst="rect">
            <a:avLst/>
          </a:prstGeom>
        </p:spPr>
        <p:txBody>
          <a:bodyPr wrap="none">
            <a:spAutoFit/>
          </a:bodyPr>
          <a:lstStyle/>
          <a:p>
            <a:r>
              <a:rPr lang="en-US" altLang="zh-CN" sz="3600" smtClean="0"/>
              <a:t>B</a:t>
            </a:r>
            <a:endParaRPr lang="zh-CN" altLang="en-US"/>
          </a:p>
        </p:txBody>
      </p:sp>
    </p:spTree>
    <p:extLst>
      <p:ext uri="{BB962C8B-B14F-4D97-AF65-F5344CB8AC3E}">
        <p14:creationId xmlns:p14="http://schemas.microsoft.com/office/powerpoint/2010/main" val="597519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416320"/>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标题归纳题。通读全文可知，这个故事是以围巾为线索展开的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莫妮卡戴着象征她与好友友谊的围巾离开匈牙利，最后因为围巾遇到了失散多年的好友，所以本文的最佳标题为</a:t>
            </a:r>
            <a:r>
              <a:rPr lang="en-US" altLang="zh-CN" b="1">
                <a:solidFill>
                  <a:srgbClr val="FF0000"/>
                </a:solidFill>
                <a:latin typeface="+mn-ea"/>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一条幸运的围巾</a:t>
            </a:r>
            <a:r>
              <a:rPr lang="en-US" altLang="zh-CN" b="1">
                <a:solidFill>
                  <a:srgbClr val="FF0000"/>
                </a:solidFill>
                <a:latin typeface="+mn-ea"/>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351119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610209" y="511508"/>
            <a:ext cx="10969995" cy="1589215"/>
          </a:xfrm>
          <a:prstGeom prst="rect">
            <a:avLst/>
          </a:prstGeom>
        </p:spPr>
      </p:pic>
      <p:pic>
        <p:nvPicPr>
          <p:cNvPr id="5" name="图片 4"/>
          <p:cNvPicPr>
            <a:picLocks noChangeAspect="1"/>
          </p:cNvPicPr>
          <p:nvPr/>
        </p:nvPicPr>
        <p:blipFill>
          <a:blip r:embed="rId3"/>
          <a:stretch>
            <a:fillRect/>
          </a:stretch>
        </p:blipFill>
        <p:spPr>
          <a:xfrm>
            <a:off x="550590" y="1946498"/>
            <a:ext cx="3024336" cy="790377"/>
          </a:xfrm>
          <a:prstGeom prst="rect">
            <a:avLst/>
          </a:prstGeom>
        </p:spPr>
      </p:pic>
      <p:sp>
        <p:nvSpPr>
          <p:cNvPr id="6" name="内容占位符 1"/>
          <p:cNvSpPr>
            <a:spLocks noGrp="1"/>
          </p:cNvSpPr>
          <p:nvPr>
            <p:ph idx="1"/>
          </p:nvPr>
        </p:nvSpPr>
        <p:spPr>
          <a:xfrm>
            <a:off x="360854" y="1925583"/>
            <a:ext cx="11485848" cy="3917163"/>
          </a:xfrm>
        </p:spPr>
        <p:txBody>
          <a:bodyPr/>
          <a:lstStyle/>
          <a:p>
            <a:pPr hangingPunct="0">
              <a:spcAft>
                <a:spcPts val="0"/>
              </a:spcAft>
            </a:pPr>
            <a:r>
              <a:rPr lang="en-US" altLang="zh-CN" sz="34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34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本文是一篇记叙文。文章主要讲述凯西一家为了逃避战乱去了美国</a:t>
            </a:r>
            <a:r>
              <a:rPr lang="zh-CN" altLang="zh-CN" sz="3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凯西和她最好的朋友莫妮卡要求父母给她们买相配的围巾</a:t>
            </a:r>
            <a:r>
              <a:rPr lang="zh-CN" altLang="zh-CN" sz="3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她们每人都戴着围巾作为友谊的象征</a:t>
            </a:r>
            <a:r>
              <a:rPr lang="zh-CN" altLang="zh-CN" sz="3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多年后</a:t>
            </a:r>
            <a:r>
              <a:rPr lang="zh-CN" altLang="zh-CN" sz="3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凯西的孙女围着凯西的围巾去餐厅</a:t>
            </a:r>
            <a:r>
              <a:rPr lang="zh-CN" altLang="zh-CN" sz="3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竟然遇到了奶奶儿时的伙伴莫妮卡的故事。</a:t>
            </a:r>
            <a:endParaRPr lang="zh-CN" altLang="zh-CN" sz="3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a:spLocks/>
          </p:cNvSpPr>
          <p:nvPr/>
        </p:nvSpPr>
        <p:spPr bwMode="auto">
          <a:xfrm>
            <a:off x="395690" y="5624076"/>
            <a:ext cx="11485848" cy="777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eaLnBrk="1" hangingPunct="0">
              <a:spcAft>
                <a:spcPts val="0"/>
              </a:spcAft>
            </a:pPr>
            <a:r>
              <a:rPr lang="zh-CN" altLang="zh-CN" sz="3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浙江温州龙湾区多校联考</a:t>
            </a:r>
            <a:r>
              <a:rPr lang="zh-CN" altLang="zh-CN" sz="3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988395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80728"/>
            <a:ext cx="11485848" cy="4247317"/>
          </a:xfrm>
        </p:spPr>
        <p:txBody>
          <a:bodyPr/>
          <a:lstStyle/>
          <a:p>
            <a:pPr indent="715963"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Kathy could still remember the night she had to leave her home in Hungary. It was the beginning of World War Ⅱ and her family had to leave their country as soon as possible. She quickly filled a bag with a few pieces of clothing, her diary, and her treasure—a beautiful silk scarf.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994219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a:spLocks noGrp="1"/>
          </p:cNvSpPr>
          <p:nvPr>
            <p:ph idx="1"/>
          </p:nvPr>
        </p:nvSpPr>
        <p:spPr>
          <a:xfrm>
            <a:off x="360854" y="765859"/>
            <a:ext cx="11485848" cy="4247317"/>
          </a:xfrm>
        </p:spPr>
        <p:txBody>
          <a:bodyPr/>
          <a:lstStyle/>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Kathy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her best friend, Monica, had asked their parents to buy them matching scarves. They each would wear the scarves as a symbol of their friendship. Kathy had no idea that she was going to America that night and would not be returning.</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61952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Kathy kept that special silk scarf for many years. One day she decided to give it to her granddaughter, Eliza, to wear to her first job interview for good luck. And with the scarf, Eliza kissed her grandmother and left for the interview.</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173549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147739"/>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 afternoon Eliza left the interview, feeling sure that she had got the job. So she decided to celebrate by going to a restaurant. As she was sitting at her table, she felt someone looking at her. Sitting next to her was an old woman, who could not take her eyes away from her.</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753092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147739"/>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 sorry, do I know you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Eliza asked.</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 sorry, dear, but you make me think of—someone I once knew,” the old woman replied. “My best friend looked like you and used to wear a scarf just like the one you’re wearing around your neck</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000248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9190"/>
            <a:ext cx="11485848" cy="5782032"/>
          </a:xfrm>
        </p:spPr>
        <p:txBody>
          <a:bodyPr/>
          <a:lstStyle/>
          <a:p>
            <a:pPr marL="152400" indent="563563" hangingPunct="0">
              <a:lnSpc>
                <a:spcPct val="130000"/>
              </a:lnSpc>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Eliza listened carefully with her eyes and mouth wide open. She had heard stories of her grandmother’s best friend and knew the meaning of the scarf.</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marL="152400" indent="563563" hangingPunct="0">
              <a:lnSpc>
                <a:spcPct val="130000"/>
              </a:lnSpc>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 name’s Monica, dear. I lived in Hungary as a child, but my family had to leave when I was fourteen years old. I’ve been living here in California from then on,” said the old woman.</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marL="152400" indent="563563" hangingPunct="0">
              <a:lnSpc>
                <a:spcPct val="130000"/>
              </a:lnSpc>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Eliza could not believe her ears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p:txBody>
      </p:sp>
    </p:spTree>
    <p:extLst>
      <p:ext uri="{BB962C8B-B14F-4D97-AF65-F5344CB8AC3E}">
        <p14:creationId xmlns:p14="http://schemas.microsoft.com/office/powerpoint/2010/main" val="402970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algn="dist"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Kathy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her family left their country because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Kathy found a job in the USA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Kathy would study in California</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they had no friends in Europe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they wanted to get away from the war</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164158" y="925972"/>
            <a:ext cx="518091" cy="646331"/>
          </a:xfrm>
          <a:prstGeom prst="rect">
            <a:avLst/>
          </a:prstGeom>
        </p:spPr>
        <p:txBody>
          <a:bodyPr wrap="none">
            <a:spAutoFit/>
          </a:bodyPr>
          <a:lstStyle/>
          <a:p>
            <a:r>
              <a:rPr lang="en-US" altLang="zh-CN" sz="3600"/>
              <a:t>D</a:t>
            </a:r>
            <a:endParaRPr lang="zh-CN" altLang="en-US"/>
          </a:p>
        </p:txBody>
      </p:sp>
    </p:spTree>
    <p:extLst>
      <p:ext uri="{BB962C8B-B14F-4D97-AF65-F5344CB8AC3E}">
        <p14:creationId xmlns:p14="http://schemas.microsoft.com/office/powerpoint/2010/main" val="3510231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892</TotalTime>
  <Words>746</Words>
  <Application>Microsoft Office PowerPoint</Application>
  <PresentationFormat>自定义</PresentationFormat>
  <Paragraphs>48</Paragraphs>
  <Slides>17</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17</vt:i4>
      </vt:variant>
    </vt:vector>
  </HeadingPairs>
  <TitlesOfParts>
    <vt:vector size="26"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644</cp:revision>
  <dcterms:created xsi:type="dcterms:W3CDTF">2020-11-06T05:24:00Z</dcterms:created>
  <dcterms:modified xsi:type="dcterms:W3CDTF">2025-09-13T08:55:44Z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